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CC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[SAR referral exploration.xlsx]Age!PivotTable3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Age!$B$3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66642056086663E-3"/>
                  <c:y val="0.3622633229413324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sz="4400" b="0" i="0" u="none" strike="noStrike" kern="120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4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rPr>
                      <a:t>35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44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34876586427694"/>
                      <c:h val="0.296289781402280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EE1-4B22-80A8-118C74156A01}"/>
                </c:ext>
              </c:extLst>
            </c:dLbl>
            <c:dLbl>
              <c:idx val="1"/>
              <c:layout>
                <c:manualLayout>
                  <c:x val="-1.1855373481872762E-16"/>
                  <c:y val="0.297241700874939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40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E1-4B22-80A8-118C74156A01}"/>
                </c:ext>
              </c:extLst>
            </c:dLbl>
            <c:dLbl>
              <c:idx val="2"/>
              <c:layout>
                <c:manualLayout>
                  <c:x val="3.2333210280432131E-3"/>
                  <c:y val="0.146298466798928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40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32502514098044E-2"/>
                      <c:h val="0.12073140182301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EE1-4B22-80A8-118C74156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sz="12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Age!$A$4:$A$7</c:f>
              <c:strCache>
                <c:ptCount val="3"/>
                <c:pt idx="0">
                  <c:v>18-64</c:v>
                </c:pt>
                <c:pt idx="1">
                  <c:v>65-84</c:v>
                </c:pt>
                <c:pt idx="2">
                  <c:v>85+</c:v>
                </c:pt>
              </c:strCache>
            </c:strRef>
          </c:cat>
          <c:val>
            <c:numRef>
              <c:f>Age!$B$4:$B$7</c:f>
              <c:numCache>
                <c:formatCode>General</c:formatCode>
                <c:ptCount val="3"/>
                <c:pt idx="0">
                  <c:v>35</c:v>
                </c:pt>
                <c:pt idx="1">
                  <c:v>15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1-4B22-80A8-118C74156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"/>
        <c:overlap val="-27"/>
        <c:axId val="595702464"/>
        <c:axId val="595703448"/>
      </c:barChart>
      <c:catAx>
        <c:axId val="59570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5703448"/>
        <c:crosses val="autoZero"/>
        <c:auto val="1"/>
        <c:lblAlgn val="ctr"/>
        <c:lblOffset val="100"/>
        <c:noMultiLvlLbl val="0"/>
      </c:catAx>
      <c:valAx>
        <c:axId val="595703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57024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7F43-2745-45FD-8BD6-7BE505FD7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AD428-1914-4F63-A979-45FF9675F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29C34-05A0-46C5-8A1A-21E83B12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BFE5-6B19-44EB-9A4E-3C7D4453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FA5C5-33F4-473C-9E5A-2F9E4BD2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5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9B95-ACA9-44FF-A291-41BC3D00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ABDAD-AE27-4749-B2B2-0D510A3E4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A5D1D-38B1-4C8F-A32A-C899B4EC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BDE84-0281-41FD-9A85-8A731A2F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A3E0B-198B-4BEC-9203-D53B4AC5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2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C0F36-FCCA-4B67-ACAB-2F7ACE090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A539F-D3F9-4DB7-A38A-C0D6D00F3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4A223-4BC8-4A58-98E8-E74044C1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361B9-263E-4644-805C-04577921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4FB98-236A-442F-B838-CED05BA8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7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39BC-1C45-49CB-8C29-716FC498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C5595-C55E-41F4-9BF4-57177B179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36441-98DE-4A3C-824F-67C8BD9A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E6923-76AE-44DC-BA4D-9DA9764B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98151-CE82-410C-90FE-DAFB2B04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8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8849-E645-41DB-8805-1C51B5CC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F7D3A-C415-48F0-A770-89A6DB6D3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D67F-19CB-43F4-B962-B8352D0C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9277E-2FB0-4D51-BF76-8EDAE7CE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7543-0000-4C23-A7C7-5773058C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8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7D62-7764-44FE-980A-49EDBD0D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5C4F-44FE-4625-BF40-81FB08C19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47A9-8B11-46D0-ABEB-96C9FF055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3F32E-4C56-4998-B60C-F9340E6F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D8B62-5843-4D95-8CFE-43FAC42E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8C48-F496-4F0C-9333-669D916B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6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DB3C-0010-47A9-B644-5973C5C3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51CC-7AB1-4D25-B31E-4B9FD78E2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25953-4D28-45DE-B453-8DBD09CBD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EB592-6D24-4477-BD31-92C13A722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65101-A877-402D-A419-93FCA9966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64725-96A9-4032-A683-1B357AEF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E554B-FF3C-4D66-9C30-E89E03A7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7D403-AA92-421D-9CCB-81A2FB54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9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AE73-98F0-4A25-AE52-46C68249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E3A94-3B0D-4DD5-B506-EB4073EE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62DCD-3292-40C0-BB38-DCAEAD39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40649-7508-4EDE-A2F5-5D983AF0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09FA6C-7A26-4E35-9816-38D01316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9AE0B-A9B2-4C79-BDEF-9303AC90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31699-29B0-4F3D-9A42-F422FCAE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CAD8-937B-4510-8AFF-DD81679E5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6EFEE-A6D6-4E13-B9DD-B8DF9D70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39C55-8B8A-4928-865E-63FA1F626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C60AA-5BC4-4B35-8178-49324DDD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3B090-60F8-41B4-A1FD-D563396FE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2C46B-72B9-4521-8981-01EB036A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2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471A-5EC3-41EB-8E61-3E401421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A5322-025D-4454-A006-CF4E6C4DA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6BE9E-0F36-44CF-B75F-2881D07F9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563A1-3DB0-46F5-911B-D35777FF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F3BE9-05C9-49FC-9746-B5863F6B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3AF78-107B-43F4-8A78-E0143B2B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5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2D6D4-20BD-405C-ADD7-579E7492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84002-1E32-4480-93D1-C5D8735C3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94A7E-67AB-4707-9023-090309281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E2B3-FB67-4C66-A6F3-9581F69B8DD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66F8A-DE41-45C3-B35B-F2DB496C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8426A-0031-452C-BF6D-073F8A7AD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FC6-1EA4-43D7-B639-4AA5EEF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7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77000">
              <a:schemeClr val="bg1"/>
            </a:gs>
            <a:gs pos="40000">
              <a:schemeClr val="bg1"/>
            </a:gs>
            <a:gs pos="100000">
              <a:srgbClr val="CC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Woman">
            <a:extLst>
              <a:ext uri="{FF2B5EF4-FFF2-40B4-BE49-F238E27FC236}">
                <a16:creationId xmlns:a16="http://schemas.microsoft.com/office/drawing/2014/main" id="{8BE17259-E122-4885-9614-515C4FC72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114" y="2101017"/>
            <a:ext cx="900000" cy="900000"/>
          </a:xfrm>
          <a:prstGeom prst="rect">
            <a:avLst/>
          </a:prstGeom>
        </p:spPr>
      </p:pic>
      <p:pic>
        <p:nvPicPr>
          <p:cNvPr id="8" name="Graphic 7" descr="Man">
            <a:extLst>
              <a:ext uri="{FF2B5EF4-FFF2-40B4-BE49-F238E27FC236}">
                <a16:creationId xmlns:a16="http://schemas.microsoft.com/office/drawing/2014/main" id="{A22574B3-37FA-4D76-B2F3-C11E80D8B5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056" y="1768419"/>
            <a:ext cx="1225296" cy="1225296"/>
          </a:xfrm>
          <a:prstGeom prst="rect">
            <a:avLst/>
          </a:prstGeom>
        </p:spPr>
      </p:pic>
      <p:pic>
        <p:nvPicPr>
          <p:cNvPr id="10" name="Graphic 9" descr="City">
            <a:extLst>
              <a:ext uri="{FF2B5EF4-FFF2-40B4-BE49-F238E27FC236}">
                <a16:creationId xmlns:a16="http://schemas.microsoft.com/office/drawing/2014/main" id="{83F5C74E-F653-4F10-A859-C2024924B9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33009" y="1484572"/>
            <a:ext cx="1308212" cy="1308212"/>
          </a:xfrm>
          <a:prstGeom prst="rect">
            <a:avLst/>
          </a:prstGeom>
        </p:spPr>
      </p:pic>
      <p:pic>
        <p:nvPicPr>
          <p:cNvPr id="12" name="Graphic 11" descr="Heart with pulse">
            <a:extLst>
              <a:ext uri="{FF2B5EF4-FFF2-40B4-BE49-F238E27FC236}">
                <a16:creationId xmlns:a16="http://schemas.microsoft.com/office/drawing/2014/main" id="{700CCCFB-A89A-4F2B-A4D1-D459964105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59436" y="2634249"/>
            <a:ext cx="914400" cy="914400"/>
          </a:xfrm>
          <a:prstGeom prst="rect">
            <a:avLst/>
          </a:prstGeom>
        </p:spPr>
      </p:pic>
      <p:pic>
        <p:nvPicPr>
          <p:cNvPr id="14" name="Graphic 13" descr="Police">
            <a:extLst>
              <a:ext uri="{FF2B5EF4-FFF2-40B4-BE49-F238E27FC236}">
                <a16:creationId xmlns:a16="http://schemas.microsoft.com/office/drawing/2014/main" id="{15CE7CC4-DCC1-4742-81DE-1A8E3E89F2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82351" y="3281209"/>
            <a:ext cx="914400" cy="914400"/>
          </a:xfrm>
          <a:prstGeom prst="rect">
            <a:avLst/>
          </a:prstGeom>
        </p:spPr>
      </p:pic>
      <p:pic>
        <p:nvPicPr>
          <p:cNvPr id="18" name="Graphic 17" descr="Telephone">
            <a:extLst>
              <a:ext uri="{FF2B5EF4-FFF2-40B4-BE49-F238E27FC236}">
                <a16:creationId xmlns:a16="http://schemas.microsoft.com/office/drawing/2014/main" id="{AD3BFE4A-465F-4E6F-8553-2189453CB1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10737" y="1311219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8273C6-1FC9-41E2-88E6-92FD07E915E4}"/>
              </a:ext>
            </a:extLst>
          </p:cNvPr>
          <p:cNvSpPr txBox="1"/>
          <p:nvPr/>
        </p:nvSpPr>
        <p:spPr>
          <a:xfrm>
            <a:off x="1837171" y="1555859"/>
            <a:ext cx="143462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58%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SAR referrals received were for males</a:t>
            </a:r>
          </a:p>
          <a:p>
            <a:endParaRPr lang="en-GB" sz="1400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  <a:cs typeface="Biome" panose="020B0502040204020203" pitchFamily="34" charset="0"/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42%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for </a:t>
            </a: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Biome" panose="020B0502040204020203" pitchFamily="34" charset="0"/>
              </a:rPr>
              <a:t>females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97EE36-07DD-4E13-8FB9-D8BD87CE50CC}"/>
              </a:ext>
            </a:extLst>
          </p:cNvPr>
          <p:cNvSpPr txBox="1"/>
          <p:nvPr/>
        </p:nvSpPr>
        <p:spPr>
          <a:xfrm>
            <a:off x="6047083" y="2101017"/>
            <a:ext cx="2018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Impact" panose="020B0806030902050204" pitchFamily="34" charset="0"/>
              </a:rPr>
              <a:t>46% </a:t>
            </a:r>
            <a:r>
              <a:rPr lang="en-GB" dirty="0">
                <a:latin typeface="Impact" panose="020B0806030902050204" pitchFamily="34" charset="0"/>
              </a:rPr>
              <a:t>referrals came from adult social services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1DC73-445F-45F4-8D09-6D9131A32995}"/>
              </a:ext>
            </a:extLst>
          </p:cNvPr>
          <p:cNvSpPr txBox="1"/>
          <p:nvPr/>
        </p:nvSpPr>
        <p:spPr>
          <a:xfrm>
            <a:off x="9493360" y="1559669"/>
            <a:ext cx="1541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mpact" panose="020B0806030902050204" pitchFamily="34" charset="0"/>
              </a:rPr>
              <a:t>Contractors and housing agencies each referred 3% of cases</a:t>
            </a:r>
          </a:p>
        </p:txBody>
      </p:sp>
      <p:pic>
        <p:nvPicPr>
          <p:cNvPr id="9" name="Graphic 8" descr="Forbidden">
            <a:extLst>
              <a:ext uri="{FF2B5EF4-FFF2-40B4-BE49-F238E27FC236}">
                <a16:creationId xmlns:a16="http://schemas.microsoft.com/office/drawing/2014/main" id="{E55DA5BC-E19C-4E03-8494-636F8A365F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2008" y="4197154"/>
            <a:ext cx="1857978" cy="185797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21505B-091D-43D1-AD69-8BBC0F24D904}"/>
              </a:ext>
            </a:extLst>
          </p:cNvPr>
          <p:cNvSpPr txBox="1"/>
          <p:nvPr/>
        </p:nvSpPr>
        <p:spPr>
          <a:xfrm>
            <a:off x="1192336" y="5183325"/>
            <a:ext cx="9410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Impact" panose="020B0806030902050204" pitchFamily="34" charset="0"/>
              </a:rPr>
              <a:t>51%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B932F6AC-40B5-4CAB-99DA-D34941D33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881714"/>
              </p:ext>
            </p:extLst>
          </p:nvPr>
        </p:nvGraphicFramePr>
        <p:xfrm>
          <a:off x="7205266" y="3816088"/>
          <a:ext cx="3927850" cy="273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A80CF50A-8A8E-4E5C-ABC1-CE31C06FC58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4528" t="7062" r="5255" b="13977"/>
          <a:stretch/>
        </p:blipFill>
        <p:spPr>
          <a:xfrm>
            <a:off x="10474639" y="242414"/>
            <a:ext cx="1483994" cy="591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5351AC9-7353-4B7A-8E1E-F32D27F7717C}"/>
              </a:ext>
            </a:extLst>
          </p:cNvPr>
          <p:cNvSpPr txBox="1"/>
          <p:nvPr/>
        </p:nvSpPr>
        <p:spPr>
          <a:xfrm>
            <a:off x="831435" y="242414"/>
            <a:ext cx="549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SAR referrals exploration</a:t>
            </a:r>
            <a:endParaRPr lang="en-GB" sz="1600" dirty="0">
              <a:latin typeface="Impact" panose="020B080603090205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E6B1D7-AEFD-4471-B8FE-DB75479D43B5}"/>
              </a:ext>
            </a:extLst>
          </p:cNvPr>
          <p:cNvSpPr txBox="1"/>
          <p:nvPr/>
        </p:nvSpPr>
        <p:spPr>
          <a:xfrm>
            <a:off x="9869831" y="3429000"/>
            <a:ext cx="20353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latin typeface="Impact" panose="020B0806030902050204" pitchFamily="34" charset="0"/>
              </a:rPr>
              <a:t>19% </a:t>
            </a:r>
            <a:r>
              <a:rPr lang="en-GB" dirty="0">
                <a:latin typeface="Impact" panose="020B0806030902050204" pitchFamily="34" charset="0"/>
              </a:rPr>
              <a:t> the number of referrals submitted each, by both the police </a:t>
            </a:r>
          </a:p>
          <a:p>
            <a:pPr algn="r"/>
            <a:r>
              <a:rPr lang="en-GB" dirty="0">
                <a:latin typeface="Impact" panose="020B0806030902050204" pitchFamily="34" charset="0"/>
              </a:rPr>
              <a:t>and health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A5AC92-FC42-4406-A56E-1221771EC0F0}"/>
              </a:ext>
            </a:extLst>
          </p:cNvPr>
          <p:cNvSpPr txBox="1"/>
          <p:nvPr/>
        </p:nvSpPr>
        <p:spPr>
          <a:xfrm>
            <a:off x="5150225" y="4419051"/>
            <a:ext cx="21829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The largest number of referrals were received for the 18-64 age bracket, a total of 35</a:t>
            </a:r>
          </a:p>
          <a:p>
            <a:endParaRPr lang="en-GB" dirty="0">
              <a:latin typeface="Impact" panose="020B0806030902050204" pitchFamily="34" charset="0"/>
            </a:endParaRPr>
          </a:p>
          <a:p>
            <a:endParaRPr lang="en-GB" dirty="0">
              <a:latin typeface="Impact" panose="020B080603090205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DB1ADA-62E1-4BE9-963F-AFEFB447EC04}"/>
              </a:ext>
            </a:extLst>
          </p:cNvPr>
          <p:cNvSpPr txBox="1"/>
          <p:nvPr/>
        </p:nvSpPr>
        <p:spPr>
          <a:xfrm>
            <a:off x="7333160" y="6480671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age of two adults is not known therefore excluded from this chart</a:t>
            </a:r>
          </a:p>
        </p:txBody>
      </p:sp>
      <p:pic>
        <p:nvPicPr>
          <p:cNvPr id="30" name="Graphic 29" descr="House">
            <a:extLst>
              <a:ext uri="{FF2B5EF4-FFF2-40B4-BE49-F238E27FC236}">
                <a16:creationId xmlns:a16="http://schemas.microsoft.com/office/drawing/2014/main" id="{A055C203-C36C-4803-A95C-3C2A734C3BA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082831" y="1916802"/>
            <a:ext cx="1841234" cy="184123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C1E50EA-A587-4C79-A96F-CCC0BDD8820E}"/>
              </a:ext>
            </a:extLst>
          </p:cNvPr>
          <p:cNvSpPr txBox="1"/>
          <p:nvPr/>
        </p:nvSpPr>
        <p:spPr>
          <a:xfrm>
            <a:off x="3523334" y="2438949"/>
            <a:ext cx="2055041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61%</a:t>
            </a:r>
            <a:r>
              <a:rPr lang="en-GB" sz="4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981E8F-42EF-4C75-9EF6-561CADC16BA5}"/>
              </a:ext>
            </a:extLst>
          </p:cNvPr>
          <p:cNvSpPr txBox="1"/>
          <p:nvPr/>
        </p:nvSpPr>
        <p:spPr>
          <a:xfrm>
            <a:off x="3192055" y="3509167"/>
            <a:ext cx="1622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Where the adult was resident at home at the time of incident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1A3CAD-03DD-44CA-BE43-E27C3992363A}"/>
              </a:ext>
            </a:extLst>
          </p:cNvPr>
          <p:cNvSpPr txBox="1"/>
          <p:nvPr/>
        </p:nvSpPr>
        <p:spPr>
          <a:xfrm>
            <a:off x="2332011" y="4724538"/>
            <a:ext cx="21394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mpact" panose="020B0806030902050204" pitchFamily="34" charset="0"/>
              </a:rPr>
              <a:t>The number of referrals where                            neglect and acts of omission were cited as the type of abuse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F7592-AAE0-487D-A928-F651D32B983E}"/>
              </a:ext>
            </a:extLst>
          </p:cNvPr>
          <p:cNvSpPr txBox="1"/>
          <p:nvPr/>
        </p:nvSpPr>
        <p:spPr>
          <a:xfrm>
            <a:off x="6325387" y="242414"/>
            <a:ext cx="4034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mpact" panose="020B0806030902050204" pitchFamily="34" charset="0"/>
              </a:rPr>
              <a:t>Key themes of SAR referrals received by NSAB, from April 2015 to September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33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592</TotalTime>
  <Words>130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Biome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Andrea</dc:creator>
  <cp:lastModifiedBy>Smith, Andrea</cp:lastModifiedBy>
  <cp:revision>29</cp:revision>
  <dcterms:created xsi:type="dcterms:W3CDTF">2019-11-13T13:58:14Z</dcterms:created>
  <dcterms:modified xsi:type="dcterms:W3CDTF">2019-11-27T16:38:21Z</dcterms:modified>
</cp:coreProperties>
</file>